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7" r:id="rId1"/>
    <p:sldMasterId id="2147483700" r:id="rId2"/>
  </p:sldMasterIdLst>
  <p:notesMasterIdLst>
    <p:notesMasterId r:id="rId61"/>
  </p:notesMasterIdLst>
  <p:handoutMasterIdLst>
    <p:handoutMasterId r:id="rId62"/>
  </p:handoutMasterIdLst>
  <p:sldIdLst>
    <p:sldId id="361" r:id="rId3"/>
    <p:sldId id="357" r:id="rId4"/>
    <p:sldId id="781" r:id="rId5"/>
    <p:sldId id="767" r:id="rId6"/>
    <p:sldId id="783" r:id="rId7"/>
    <p:sldId id="760" r:id="rId8"/>
    <p:sldId id="784" r:id="rId9"/>
    <p:sldId id="770" r:id="rId10"/>
    <p:sldId id="763" r:id="rId11"/>
    <p:sldId id="788" r:id="rId12"/>
    <p:sldId id="787" r:id="rId13"/>
    <p:sldId id="815" r:id="rId14"/>
    <p:sldId id="658" r:id="rId15"/>
    <p:sldId id="790" r:id="rId16"/>
    <p:sldId id="792" r:id="rId17"/>
    <p:sldId id="793" r:id="rId18"/>
    <p:sldId id="794" r:id="rId19"/>
    <p:sldId id="771" r:id="rId20"/>
    <p:sldId id="789" r:id="rId21"/>
    <p:sldId id="796" r:id="rId22"/>
    <p:sldId id="797" r:id="rId23"/>
    <p:sldId id="798" r:id="rId24"/>
    <p:sldId id="799" r:id="rId25"/>
    <p:sldId id="795" r:id="rId26"/>
    <p:sldId id="772" r:id="rId27"/>
    <p:sldId id="800" r:id="rId28"/>
    <p:sldId id="791" r:id="rId29"/>
    <p:sldId id="779" r:id="rId30"/>
    <p:sldId id="802" r:id="rId31"/>
    <p:sldId id="803" r:id="rId32"/>
    <p:sldId id="804" r:id="rId33"/>
    <p:sldId id="801" r:id="rId34"/>
    <p:sldId id="774" r:id="rId35"/>
    <p:sldId id="786" r:id="rId36"/>
    <p:sldId id="785" r:id="rId37"/>
    <p:sldId id="809" r:id="rId38"/>
    <p:sldId id="780" r:id="rId39"/>
    <p:sldId id="806" r:id="rId40"/>
    <p:sldId id="817" r:id="rId41"/>
    <p:sldId id="818" r:id="rId42"/>
    <p:sldId id="822" r:id="rId43"/>
    <p:sldId id="819" r:id="rId44"/>
    <p:sldId id="820" r:id="rId45"/>
    <p:sldId id="805" r:id="rId46"/>
    <p:sldId id="814" r:id="rId47"/>
    <p:sldId id="776" r:id="rId48"/>
    <p:sldId id="811" r:id="rId49"/>
    <p:sldId id="812" r:id="rId50"/>
    <p:sldId id="813" r:id="rId51"/>
    <p:sldId id="824" r:id="rId52"/>
    <p:sldId id="825" r:id="rId53"/>
    <p:sldId id="826" r:id="rId54"/>
    <p:sldId id="827" r:id="rId55"/>
    <p:sldId id="823" r:id="rId56"/>
    <p:sldId id="810" r:id="rId57"/>
    <p:sldId id="782" r:id="rId58"/>
    <p:sldId id="768" r:id="rId59"/>
    <p:sldId id="765" r:id="rId60"/>
  </p:sldIdLst>
  <p:sldSz cx="9144000" cy="5143500" type="screen16x9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713" autoAdjust="0"/>
  </p:normalViewPr>
  <p:slideViewPr>
    <p:cSldViewPr>
      <p:cViewPr varScale="1">
        <p:scale>
          <a:sx n="153" d="100"/>
          <a:sy n="153" d="100"/>
        </p:scale>
        <p:origin x="18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0D41C79-0FE8-4EF8-8475-4F268D9BDC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C83AAF2-71D4-4A22-8DDB-7A84516706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4691C43-8E78-4F80-9C47-9ED88EF8BB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50826D8-236C-49AD-8E12-9F2DD78FF7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E343013E-4D0F-471B-B088-1A9D06C8A6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3D7432-B6D7-4A88-BE3B-12281F0C2B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522BBEB-4ED6-4D39-B1BD-35D624B9E9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1B7030C-BF7B-4449-B574-92CC3FF04F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703263"/>
            <a:ext cx="626110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2044754-549F-4209-896F-5AED4F5F5E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0" y="4460167"/>
            <a:ext cx="5207838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58BD987-187F-4E74-857A-256122AF72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3921234-D414-4424-8B43-BC1ED5052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410384E3-C7AF-48C1-80CD-11A4FC7D1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MS PGothic" panose="020B0600070205080204" pitchFamily="34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E81005C-3A70-478A-84EB-66ED3654B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FCA8D34-1F87-40F3-8020-393E5C321AA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EAB528F-2B7F-4080-8D47-6A43B6D3E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56EAF0E-3845-4B68-B2A4-01937382E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DEAE5F-0A81-4E48-B451-E01F26B3DA69}" type="datetime1">
              <a:rPr lang="en-US" altLang="en-US" smtClean="0"/>
              <a:pPr/>
              <a:t>10/10/20</a:t>
            </a:fld>
            <a:endParaRPr lang="en-US" altLang="en-US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7B6B-957E-4119-819E-129C7D528B75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645" y="4308420"/>
            <a:ext cx="6270750" cy="4080840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2002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351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251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057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591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217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685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Districts 6860 gave 3,987</a:t>
            </a:r>
          </a:p>
          <a:p>
            <a:r>
              <a:rPr lang="en-US" dirty="0"/>
              <a:t>Districts 6780, 6880, 6760, 6800, and 6710 gave $1,200 each</a:t>
            </a:r>
          </a:p>
          <a:p>
            <a:r>
              <a:rPr lang="en-US" dirty="0"/>
              <a:t>WF match = $31, 036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30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07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94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Districts 6860 gave 3,987</a:t>
            </a:r>
          </a:p>
          <a:p>
            <a:r>
              <a:rPr lang="en-US" dirty="0"/>
              <a:t>Districts 6780, 6880, 6760, 6800, and 6710 gave $1,200 each</a:t>
            </a:r>
          </a:p>
          <a:p>
            <a:r>
              <a:rPr lang="en-US" dirty="0"/>
              <a:t>WF match = $31, 036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76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584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Districts 6860 gave 3,987</a:t>
            </a:r>
          </a:p>
          <a:p>
            <a:r>
              <a:rPr lang="en-US" dirty="0"/>
              <a:t>Districts 6780, 6880, 6760, 6800, and 6710 gave $1,200 each</a:t>
            </a:r>
          </a:p>
          <a:p>
            <a:r>
              <a:rPr lang="en-US" dirty="0"/>
              <a:t>WF match = $31, 036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06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Districts 6860 gave 3,987</a:t>
            </a:r>
          </a:p>
          <a:p>
            <a:r>
              <a:rPr lang="en-US" dirty="0"/>
              <a:t>Districts 6780, 6880, 6760, 6800, and 6710 gave $1,200 each</a:t>
            </a:r>
          </a:p>
          <a:p>
            <a:r>
              <a:rPr lang="en-US" dirty="0"/>
              <a:t>WF match = $31, 036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37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DDF and WF available to help – big time.  With the end of Polio coming soon, we need to build our capability to do grants.  We have big players, like B&amp;MG that are ready to help if we can do it.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87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DEAE5F-0A81-4E48-B451-E01F26B3DA69}" type="datetime1">
              <a:rPr lang="en-US" altLang="en-US" smtClean="0"/>
              <a:pPr/>
              <a:t>10/10/20</a:t>
            </a:fld>
            <a:endParaRPr lang="en-US" altLang="en-US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7B6B-957E-4119-819E-129C7D528B75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645" y="4308420"/>
            <a:ext cx="6270750" cy="4080840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157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246C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33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50">
                <a:solidFill>
                  <a:srgbClr val="FFFFFF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93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74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61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D566DA-C1EB-48C3-90E2-BC101B554A48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3B9BAA-B8BB-4E36-BC7D-A2C97C5FD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0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B88F67-7E2F-4F73-BF36-4CC3291DB85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EC867E-2297-4834-AC29-301BA8630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24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2F85DF-FF66-4E87-9830-B432F5BE3F6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FBE0A6-9978-43DA-A5F8-CE4CDD4E1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55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67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03EE6E08-50C1-46DD-AC84-6FF5803ECB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955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>
            <a:extLst>
              <a:ext uri="{FF2B5EF4-FFF2-40B4-BE49-F238E27FC236}">
                <a16:creationId xmlns:a16="http://schemas.microsoft.com/office/drawing/2014/main" id="{F70B642D-E3BA-40D0-9953-5FDAB57C50C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4" r:id="rId4"/>
  </p:sldLayoutIdLst>
  <p:hf sldNum="0"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080B62DD-0EF6-45DF-85D3-45CB3946ADC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3" r:id="rId3"/>
  </p:sldLayoutIdLst>
  <p:hf sldNum="0"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pkmsw@aol.com" TargetMode="External"/><Relationship Id="rId4" Type="http://schemas.openxmlformats.org/officeDocument/2006/relationships/hyperlink" Target="mailto:dcarroll1960@aol.com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90F1AA-2975-48DF-B872-B2F1DD701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2571750"/>
            <a:ext cx="7315200" cy="7429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10">
            <a:extLst>
              <a:ext uri="{FF2B5EF4-FFF2-40B4-BE49-F238E27FC236}">
                <a16:creationId xmlns:a16="http://schemas.microsoft.com/office/drawing/2014/main" id="{99D3D140-0571-4A04-AFD9-E13BDA91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686050"/>
            <a:ext cx="51435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en-US" altLang="en-US" sz="3300">
                <a:solidFill>
                  <a:schemeClr val="bg1"/>
                </a:solidFill>
                <a:latin typeface="Arial Narrow Bold" panose="020B0706020202030204" pitchFamily="34" charset="0"/>
              </a:rPr>
              <a:t>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F578FC-2AA8-42CE-921C-FB3C15D35C7C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2571750"/>
            <a:ext cx="9144000" cy="742950"/>
          </a:xfrm>
          <a:effectLst>
            <a:outerShdw blurRad="57150" dist="508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</a:rPr>
              <a:t>D6780 Grant Qualification &amp; Management Seminar</a:t>
            </a:r>
          </a:p>
        </p:txBody>
      </p:sp>
      <p:sp>
        <p:nvSpPr>
          <p:cNvPr id="8196" name="Subtitle 3">
            <a:extLst>
              <a:ext uri="{FF2B5EF4-FFF2-40B4-BE49-F238E27FC236}">
                <a16:creationId xmlns:a16="http://schemas.microsoft.com/office/drawing/2014/main" id="{70A91118-C2E0-4473-B441-BC19BB6CCDE5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7239000" y="3429000"/>
            <a:ext cx="15240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altLang="en-US" sz="2000" dirty="0">
              <a:latin typeface="Georgia" panose="02040502050405020303" pitchFamily="18" charset="0"/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r>
              <a:rPr lang="en-US" altLang="en-US" sz="2000" b="1" dirty="0">
                <a:solidFill>
                  <a:schemeClr val="tx2"/>
                </a:solidFill>
                <a:latin typeface="Georgia" panose="02040502050405020303" pitchFamily="18" charset="0"/>
                <a:ea typeface="ヒラギノ角ゴ Pro W3" panose="020B0300000000000000" pitchFamily="34" charset="-128"/>
              </a:rPr>
              <a:t>Fall 2020</a:t>
            </a:r>
          </a:p>
        </p:txBody>
      </p:sp>
      <p:pic>
        <p:nvPicPr>
          <p:cNvPr id="8198" name="Picture 3">
            <a:extLst>
              <a:ext uri="{FF2B5EF4-FFF2-40B4-BE49-F238E27FC236}">
                <a16:creationId xmlns:a16="http://schemas.microsoft.com/office/drawing/2014/main" id="{AF34EEED-4D19-4E28-BFEF-C5551A263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A862C5-B2C8-F446-B2AA-98D91DE8927A}"/>
              </a:ext>
            </a:extLst>
          </p:cNvPr>
          <p:cNvSpPr txBox="1"/>
          <p:nvPr/>
        </p:nvSpPr>
        <p:spPr>
          <a:xfrm>
            <a:off x="381000" y="3714750"/>
            <a:ext cx="3174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For the 21-22 Rotary Year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21-22 DG TIMELINE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dirty="0"/>
              <a:t>TRF approves the bundled district grants and clubs are notified they may begin their project – target date May 2021</a:t>
            </a:r>
          </a:p>
          <a:p>
            <a:pPr>
              <a:defRPr/>
            </a:pPr>
            <a:r>
              <a:rPr lang="en-US" dirty="0"/>
              <a:t>Project is carried out</a:t>
            </a:r>
          </a:p>
          <a:p>
            <a:pPr>
              <a:defRPr/>
            </a:pPr>
            <a:r>
              <a:rPr lang="en-US" dirty="0"/>
              <a:t>Progress report due midway through the project and no later than October 1, 2021</a:t>
            </a:r>
          </a:p>
          <a:p>
            <a:pPr>
              <a:defRPr/>
            </a:pPr>
            <a:r>
              <a:rPr lang="en-US" dirty="0"/>
              <a:t>Final report due by May 31, 2022 including receipts for all expenditures</a:t>
            </a:r>
          </a:p>
          <a:p>
            <a:pPr>
              <a:defRPr/>
            </a:pPr>
            <a:r>
              <a:rPr lang="en-US" dirty="0"/>
              <a:t>District disburses funds on approval of final report.</a:t>
            </a:r>
          </a:p>
        </p:txBody>
      </p:sp>
    </p:spTree>
    <p:extLst>
      <p:ext uri="{BB962C8B-B14F-4D97-AF65-F5344CB8AC3E}">
        <p14:creationId xmlns:p14="http://schemas.microsoft.com/office/powerpoint/2010/main" val="334059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FUNDING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4582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District grants must be humanitarian but they are NOT limited to the seven areas of focus (see next slide)</a:t>
            </a:r>
          </a:p>
          <a:p>
            <a:pPr>
              <a:defRPr/>
            </a:pPr>
            <a:r>
              <a:rPr lang="en-US" sz="2600" dirty="0"/>
              <a:t>May be local or international</a:t>
            </a:r>
          </a:p>
          <a:p>
            <a:pPr>
              <a:defRPr/>
            </a:pPr>
            <a:r>
              <a:rPr lang="en-US" sz="2600" dirty="0"/>
              <a:t>District grants are funded by donations D6780 Rotarians make to the Annual Fund three years prior.  </a:t>
            </a:r>
          </a:p>
          <a:p>
            <a:pPr>
              <a:defRPr/>
            </a:pPr>
            <a:r>
              <a:rPr lang="en-US" sz="2600" dirty="0"/>
              <a:t>For 21-22 District Grants, donations from the 18-19 Rotary year fund the grants.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75603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Rotary’s Seven Areas of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dirty="0"/>
              <a:t>Peacebuilding and Conflict Prevention</a:t>
            </a:r>
          </a:p>
          <a:p>
            <a:pPr>
              <a:defRPr/>
            </a:pPr>
            <a:r>
              <a:rPr lang="en-US" dirty="0"/>
              <a:t>Water, Sanitation, and Hygiene</a:t>
            </a:r>
          </a:p>
          <a:p>
            <a:pPr>
              <a:defRPr/>
            </a:pPr>
            <a:r>
              <a:rPr lang="en-US" dirty="0"/>
              <a:t>Basic Education and Literacy</a:t>
            </a:r>
          </a:p>
          <a:p>
            <a:pPr>
              <a:defRPr/>
            </a:pPr>
            <a:r>
              <a:rPr lang="en-US" dirty="0"/>
              <a:t>Disease Prevention and Treatment</a:t>
            </a:r>
          </a:p>
          <a:p>
            <a:pPr>
              <a:defRPr/>
            </a:pPr>
            <a:r>
              <a:rPr lang="en-US" dirty="0"/>
              <a:t>Maternal and Child Health</a:t>
            </a:r>
          </a:p>
          <a:p>
            <a:pPr>
              <a:defRPr/>
            </a:pPr>
            <a:r>
              <a:rPr lang="en-US" dirty="0"/>
              <a:t>Community Economic Development</a:t>
            </a:r>
          </a:p>
          <a:p>
            <a:pPr>
              <a:defRPr/>
            </a:pPr>
            <a:r>
              <a:rPr lang="en-US" dirty="0"/>
              <a:t>Environment </a:t>
            </a:r>
            <a:r>
              <a:rPr lang="en-US" i="1" dirty="0"/>
              <a:t>– currently being added for 21-22</a:t>
            </a:r>
          </a:p>
        </p:txBody>
      </p:sp>
    </p:spTree>
    <p:extLst>
      <p:ext uri="{BB962C8B-B14F-4D97-AF65-F5344CB8AC3E}">
        <p14:creationId xmlns:p14="http://schemas.microsoft.com/office/powerpoint/2010/main" val="16371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828800" y="857251"/>
            <a:ext cx="5543550" cy="497681"/>
          </a:xfrm>
          <a:prstGeom prst="rect">
            <a:avLst/>
          </a:prstGeom>
          <a:solidFill>
            <a:srgbClr val="2752C0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</a:rPr>
              <a:t>ANNUAL PROGRAMS FUND</a:t>
            </a:r>
            <a:endParaRPr lang="en-US" altLang="en-US" sz="1500" b="1">
              <a:solidFill>
                <a:schemeClr val="bg1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800474" y="1423086"/>
            <a:ext cx="971550" cy="276999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 i="1" dirty="0">
                <a:solidFill>
                  <a:srgbClr val="2752C0"/>
                </a:solidFill>
              </a:rPr>
              <a:t>SHARE</a:t>
            </a:r>
            <a:endParaRPr lang="en-US" altLang="en-US" sz="1200" b="1" dirty="0">
              <a:solidFill>
                <a:srgbClr val="333399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854053" y="1469232"/>
            <a:ext cx="317897" cy="23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4857750" y="1469231"/>
            <a:ext cx="425054" cy="119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676870" name="Line 6"/>
          <p:cNvSpPr>
            <a:spLocks noChangeShapeType="1"/>
          </p:cNvSpPr>
          <p:nvPr/>
        </p:nvSpPr>
        <p:spPr bwMode="auto">
          <a:xfrm flipH="1">
            <a:off x="2400300" y="1543050"/>
            <a:ext cx="10287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1" name="Line 7"/>
          <p:cNvSpPr>
            <a:spLocks noChangeShapeType="1"/>
          </p:cNvSpPr>
          <p:nvPr/>
        </p:nvSpPr>
        <p:spPr bwMode="auto">
          <a:xfrm>
            <a:off x="2457450" y="257175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2" name="Rectangle 8"/>
          <p:cNvSpPr>
            <a:spLocks noChangeArrowheads="1"/>
          </p:cNvSpPr>
          <p:nvPr/>
        </p:nvSpPr>
        <p:spPr bwMode="auto">
          <a:xfrm>
            <a:off x="1600200" y="3486150"/>
            <a:ext cx="1485900" cy="68580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District Grants</a:t>
            </a:r>
          </a:p>
        </p:txBody>
      </p:sp>
      <p:sp>
        <p:nvSpPr>
          <p:cNvPr id="676873" name="Rectangle 9"/>
          <p:cNvSpPr>
            <a:spLocks noChangeArrowheads="1"/>
          </p:cNvSpPr>
          <p:nvPr/>
        </p:nvSpPr>
        <p:spPr bwMode="auto">
          <a:xfrm>
            <a:off x="1714500" y="3028950"/>
            <a:ext cx="1257300" cy="314324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50% (max)</a:t>
            </a:r>
            <a:endParaRPr lang="en-US" altLang="en-US" sz="1800" dirty="0"/>
          </a:p>
        </p:txBody>
      </p:sp>
      <p:sp>
        <p:nvSpPr>
          <p:cNvPr id="676874" name="Rectangle 10"/>
          <p:cNvSpPr>
            <a:spLocks noChangeArrowheads="1"/>
          </p:cNvSpPr>
          <p:nvPr/>
        </p:nvSpPr>
        <p:spPr bwMode="auto">
          <a:xfrm>
            <a:off x="1634727" y="1943100"/>
            <a:ext cx="1394223" cy="85725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District Designated Fund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2171702" y="1199933"/>
            <a:ext cx="663177" cy="395287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676876" name="Line 12"/>
          <p:cNvSpPr>
            <a:spLocks noChangeShapeType="1"/>
          </p:cNvSpPr>
          <p:nvPr/>
        </p:nvSpPr>
        <p:spPr bwMode="auto">
          <a:xfrm>
            <a:off x="5372100" y="1600200"/>
            <a:ext cx="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5086349" y="1257300"/>
            <a:ext cx="745331" cy="395286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676878" name="Rectangle 14"/>
          <p:cNvSpPr>
            <a:spLocks noChangeArrowheads="1"/>
          </p:cNvSpPr>
          <p:nvPr/>
        </p:nvSpPr>
        <p:spPr bwMode="auto">
          <a:xfrm>
            <a:off x="4857750" y="1943100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</a:rPr>
              <a:t>World </a:t>
            </a:r>
            <a:br>
              <a:rPr lang="en-US" altLang="en-US" sz="1800">
                <a:solidFill>
                  <a:schemeClr val="bg1"/>
                </a:solidFill>
              </a:rPr>
            </a:br>
            <a:r>
              <a:rPr lang="en-US" altLang="en-US" sz="1800">
                <a:solidFill>
                  <a:schemeClr val="bg1"/>
                </a:solidFill>
              </a:rPr>
              <a:t>Fund</a:t>
            </a:r>
          </a:p>
        </p:txBody>
      </p:sp>
      <p:cxnSp>
        <p:nvCxnSpPr>
          <p:cNvPr id="676879" name="AutoShape 15"/>
          <p:cNvCxnSpPr>
            <a:cxnSpLocks noChangeShapeType="1"/>
            <a:stCxn id="676874" idx="3"/>
          </p:cNvCxnSpPr>
          <p:nvPr/>
        </p:nvCxnSpPr>
        <p:spPr bwMode="auto">
          <a:xfrm>
            <a:off x="3028950" y="2371725"/>
            <a:ext cx="2400300" cy="1457325"/>
          </a:xfrm>
          <a:prstGeom prst="bentConnector3">
            <a:avLst>
              <a:gd name="adj1" fmla="val 50000"/>
            </a:avLst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76880" name="Rectangle 16"/>
          <p:cNvSpPr>
            <a:spLocks noChangeArrowheads="1"/>
          </p:cNvSpPr>
          <p:nvPr/>
        </p:nvSpPr>
        <p:spPr bwMode="auto">
          <a:xfrm>
            <a:off x="3657600" y="3028949"/>
            <a:ext cx="1200150" cy="314325"/>
          </a:xfrm>
          <a:prstGeom prst="rect">
            <a:avLst/>
          </a:prstGeom>
          <a:gradFill rotWithShape="0">
            <a:gsLst>
              <a:gs pos="0">
                <a:srgbClr val="801A23"/>
              </a:gs>
              <a:gs pos="100000">
                <a:srgbClr val="4C3373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50% (min)</a:t>
            </a:r>
            <a:endParaRPr lang="en-US" altLang="en-US" sz="1800" dirty="0"/>
          </a:p>
        </p:txBody>
      </p:sp>
      <p:sp>
        <p:nvSpPr>
          <p:cNvPr id="676881" name="Line 17"/>
          <p:cNvSpPr>
            <a:spLocks noChangeShapeType="1"/>
          </p:cNvSpPr>
          <p:nvPr/>
        </p:nvSpPr>
        <p:spPr bwMode="auto">
          <a:xfrm>
            <a:off x="5372100" y="280035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82" name="Line 18"/>
          <p:cNvSpPr>
            <a:spLocks noChangeShapeType="1"/>
          </p:cNvSpPr>
          <p:nvPr/>
        </p:nvSpPr>
        <p:spPr bwMode="auto">
          <a:xfrm flipH="1">
            <a:off x="6343650" y="2743200"/>
            <a:ext cx="571500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83" name="Rectangle 19"/>
          <p:cNvSpPr>
            <a:spLocks noChangeArrowheads="1"/>
          </p:cNvSpPr>
          <p:nvPr/>
        </p:nvSpPr>
        <p:spPr bwMode="auto">
          <a:xfrm>
            <a:off x="5429250" y="3486150"/>
            <a:ext cx="1657350" cy="68580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Global Grants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(World Fund match </a:t>
            </a:r>
            <a:br>
              <a:rPr lang="en-US" altLang="en-US" sz="105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to DDF and cash)</a:t>
            </a:r>
            <a:endParaRPr lang="en-US" altLang="en-US" sz="1800" baseline="30000" dirty="0">
              <a:solidFill>
                <a:schemeClr val="bg1"/>
              </a:solidFill>
            </a:endParaRPr>
          </a:p>
        </p:txBody>
      </p:sp>
      <p:sp>
        <p:nvSpPr>
          <p:cNvPr id="676885" name="Rectangle 21"/>
          <p:cNvSpPr>
            <a:spLocks noChangeArrowheads="1"/>
          </p:cNvSpPr>
          <p:nvPr/>
        </p:nvSpPr>
        <p:spPr bwMode="auto">
          <a:xfrm>
            <a:off x="6343650" y="1943100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Other 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(Cash, DAF, Endowment Fund)</a:t>
            </a:r>
          </a:p>
        </p:txBody>
      </p: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1885950" y="1657350"/>
            <a:ext cx="1143000" cy="171450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050">
                <a:solidFill>
                  <a:schemeClr val="bg1"/>
                </a:solidFill>
              </a:rPr>
              <a:t>District Controlled</a:t>
            </a:r>
          </a:p>
        </p:txBody>
      </p:sp>
      <p:sp>
        <p:nvSpPr>
          <p:cNvPr id="676887" name="Rectangle 23"/>
          <p:cNvSpPr>
            <a:spLocks noChangeArrowheads="1"/>
          </p:cNvSpPr>
          <p:nvPr/>
        </p:nvSpPr>
        <p:spPr bwMode="auto">
          <a:xfrm>
            <a:off x="4743450" y="1657350"/>
            <a:ext cx="1428750" cy="1714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050">
                <a:solidFill>
                  <a:schemeClr val="bg1"/>
                </a:solidFill>
              </a:rPr>
              <a:t>Trustees Controlled</a:t>
            </a:r>
          </a:p>
        </p:txBody>
      </p:sp>
    </p:spTree>
    <p:extLst>
      <p:ext uri="{BB962C8B-B14F-4D97-AF65-F5344CB8AC3E}">
        <p14:creationId xmlns:p14="http://schemas.microsoft.com/office/powerpoint/2010/main" val="343844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7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7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70" grpId="0" animBg="1"/>
      <p:bldP spid="676871" grpId="0" animBg="1"/>
      <p:bldP spid="676872" grpId="0" animBg="1"/>
      <p:bldP spid="676873" grpId="0" animBg="1"/>
      <p:bldP spid="676874" grpId="0" animBg="1"/>
      <p:bldP spid="676876" grpId="0" animBg="1"/>
      <p:bldP spid="676878" grpId="0" animBg="1"/>
      <p:bldP spid="676880" grpId="0" animBg="1"/>
      <p:bldP spid="676881" grpId="0" animBg="1"/>
      <p:bldP spid="676882" grpId="0" animBg="1"/>
      <p:bldP spid="676883" grpId="0" animBg="1"/>
      <p:bldP spid="676885" grpId="0" animBg="1"/>
      <p:bldP spid="676886" grpId="0" animBg="1"/>
      <p:bldP spid="67688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828800" y="857251"/>
            <a:ext cx="5543550" cy="497681"/>
          </a:xfrm>
          <a:prstGeom prst="rect">
            <a:avLst/>
          </a:prstGeom>
          <a:solidFill>
            <a:srgbClr val="2752C0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ANNUAL FUND Donations = </a:t>
            </a:r>
            <a:r>
              <a:rPr lang="en-US" altLang="en-US" sz="2000" b="1" dirty="0">
                <a:solidFill>
                  <a:schemeClr val="bg1"/>
                </a:solidFill>
              </a:rPr>
              <a:t>$611,381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800474" y="1423086"/>
            <a:ext cx="971550" cy="276999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200" b="1" i="1" dirty="0">
                <a:solidFill>
                  <a:srgbClr val="2752C0"/>
                </a:solidFill>
              </a:rPr>
              <a:t>SHARE</a:t>
            </a:r>
            <a:endParaRPr lang="en-US" altLang="en-US" sz="1200" b="1" dirty="0">
              <a:solidFill>
                <a:srgbClr val="333399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854053" y="1469232"/>
            <a:ext cx="317897" cy="23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4857750" y="1469231"/>
            <a:ext cx="425054" cy="119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676870" name="Line 6"/>
          <p:cNvSpPr>
            <a:spLocks noChangeShapeType="1"/>
          </p:cNvSpPr>
          <p:nvPr/>
        </p:nvSpPr>
        <p:spPr bwMode="auto">
          <a:xfrm flipH="1">
            <a:off x="2400300" y="1543050"/>
            <a:ext cx="10287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1" name="Line 7"/>
          <p:cNvSpPr>
            <a:spLocks noChangeShapeType="1"/>
          </p:cNvSpPr>
          <p:nvPr/>
        </p:nvSpPr>
        <p:spPr bwMode="auto">
          <a:xfrm>
            <a:off x="2457450" y="257175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2" name="Rectangle 8"/>
          <p:cNvSpPr>
            <a:spLocks noChangeArrowheads="1"/>
          </p:cNvSpPr>
          <p:nvPr/>
        </p:nvSpPr>
        <p:spPr bwMode="auto">
          <a:xfrm>
            <a:off x="1600200" y="3486150"/>
            <a:ext cx="1485900" cy="68580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District Grants</a:t>
            </a:r>
          </a:p>
        </p:txBody>
      </p:sp>
      <p:sp>
        <p:nvSpPr>
          <p:cNvPr id="676873" name="Rectangle 9"/>
          <p:cNvSpPr>
            <a:spLocks noChangeArrowheads="1"/>
          </p:cNvSpPr>
          <p:nvPr/>
        </p:nvSpPr>
        <p:spPr bwMode="auto">
          <a:xfrm>
            <a:off x="1714500" y="3028950"/>
            <a:ext cx="1257300" cy="314324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50% (max)</a:t>
            </a:r>
            <a:endParaRPr lang="en-US" altLang="en-US" sz="1800" dirty="0"/>
          </a:p>
        </p:txBody>
      </p:sp>
      <p:sp>
        <p:nvSpPr>
          <p:cNvPr id="676874" name="Rectangle 10"/>
          <p:cNvSpPr>
            <a:spLocks noChangeArrowheads="1"/>
          </p:cNvSpPr>
          <p:nvPr/>
        </p:nvSpPr>
        <p:spPr bwMode="auto">
          <a:xfrm>
            <a:off x="1634727" y="1943100"/>
            <a:ext cx="1394223" cy="85725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District Designated Fund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2171702" y="1199933"/>
            <a:ext cx="663177" cy="395287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676876" name="Line 12"/>
          <p:cNvSpPr>
            <a:spLocks noChangeShapeType="1"/>
          </p:cNvSpPr>
          <p:nvPr/>
        </p:nvSpPr>
        <p:spPr bwMode="auto">
          <a:xfrm>
            <a:off x="5372100" y="1600200"/>
            <a:ext cx="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/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5086349" y="1257300"/>
            <a:ext cx="745331" cy="395286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676878" name="Rectangle 14"/>
          <p:cNvSpPr>
            <a:spLocks noChangeArrowheads="1"/>
          </p:cNvSpPr>
          <p:nvPr/>
        </p:nvSpPr>
        <p:spPr bwMode="auto">
          <a:xfrm>
            <a:off x="4857750" y="1943100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</a:rPr>
              <a:t>World </a:t>
            </a:r>
            <a:br>
              <a:rPr lang="en-US" altLang="en-US" sz="1800">
                <a:solidFill>
                  <a:schemeClr val="bg1"/>
                </a:solidFill>
              </a:rPr>
            </a:br>
            <a:r>
              <a:rPr lang="en-US" altLang="en-US" sz="1800">
                <a:solidFill>
                  <a:schemeClr val="bg1"/>
                </a:solidFill>
              </a:rPr>
              <a:t>Fund</a:t>
            </a:r>
          </a:p>
        </p:txBody>
      </p:sp>
      <p:cxnSp>
        <p:nvCxnSpPr>
          <p:cNvPr id="676879" name="AutoShape 15"/>
          <p:cNvCxnSpPr>
            <a:cxnSpLocks noChangeShapeType="1"/>
            <a:stCxn id="676874" idx="3"/>
          </p:cNvCxnSpPr>
          <p:nvPr/>
        </p:nvCxnSpPr>
        <p:spPr bwMode="auto">
          <a:xfrm>
            <a:off x="3028950" y="2371725"/>
            <a:ext cx="2400300" cy="1457325"/>
          </a:xfrm>
          <a:prstGeom prst="bentConnector3">
            <a:avLst>
              <a:gd name="adj1" fmla="val 50000"/>
            </a:avLst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76880" name="Rectangle 16"/>
          <p:cNvSpPr>
            <a:spLocks noChangeArrowheads="1"/>
          </p:cNvSpPr>
          <p:nvPr/>
        </p:nvSpPr>
        <p:spPr bwMode="auto">
          <a:xfrm>
            <a:off x="3657600" y="3028949"/>
            <a:ext cx="1200150" cy="314325"/>
          </a:xfrm>
          <a:prstGeom prst="rect">
            <a:avLst/>
          </a:prstGeom>
          <a:gradFill rotWithShape="0">
            <a:gsLst>
              <a:gs pos="0">
                <a:srgbClr val="801A23"/>
              </a:gs>
              <a:gs pos="100000">
                <a:srgbClr val="4C3373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50% (min)</a:t>
            </a:r>
            <a:endParaRPr lang="en-US" altLang="en-US" sz="1800" dirty="0"/>
          </a:p>
        </p:txBody>
      </p:sp>
      <p:sp>
        <p:nvSpPr>
          <p:cNvPr id="676881" name="Line 17"/>
          <p:cNvSpPr>
            <a:spLocks noChangeShapeType="1"/>
          </p:cNvSpPr>
          <p:nvPr/>
        </p:nvSpPr>
        <p:spPr bwMode="auto">
          <a:xfrm>
            <a:off x="5372100" y="280035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82" name="Line 18"/>
          <p:cNvSpPr>
            <a:spLocks noChangeShapeType="1"/>
          </p:cNvSpPr>
          <p:nvPr/>
        </p:nvSpPr>
        <p:spPr bwMode="auto">
          <a:xfrm flipH="1">
            <a:off x="6343650" y="2743200"/>
            <a:ext cx="571500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83" name="Rectangle 19"/>
          <p:cNvSpPr>
            <a:spLocks noChangeArrowheads="1"/>
          </p:cNvSpPr>
          <p:nvPr/>
        </p:nvSpPr>
        <p:spPr bwMode="auto">
          <a:xfrm>
            <a:off x="5429250" y="3486150"/>
            <a:ext cx="1657350" cy="68580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Global Grants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(World Fund match </a:t>
            </a:r>
            <a:br>
              <a:rPr lang="en-US" altLang="en-US" sz="105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to DDF and cash)</a:t>
            </a:r>
            <a:endParaRPr lang="en-US" altLang="en-US" sz="1800" baseline="30000" dirty="0">
              <a:solidFill>
                <a:schemeClr val="bg1"/>
              </a:solidFill>
            </a:endParaRPr>
          </a:p>
        </p:txBody>
      </p:sp>
      <p:sp>
        <p:nvSpPr>
          <p:cNvPr id="676885" name="Rectangle 21"/>
          <p:cNvSpPr>
            <a:spLocks noChangeArrowheads="1"/>
          </p:cNvSpPr>
          <p:nvPr/>
        </p:nvSpPr>
        <p:spPr bwMode="auto">
          <a:xfrm>
            <a:off x="6343650" y="1943100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Other 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(Cash, DAF, Endowment Fund)</a:t>
            </a:r>
          </a:p>
        </p:txBody>
      </p: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1885950" y="1657350"/>
            <a:ext cx="1143000" cy="171450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050">
                <a:solidFill>
                  <a:schemeClr val="bg1"/>
                </a:solidFill>
              </a:rPr>
              <a:t>District Controlled</a:t>
            </a:r>
          </a:p>
        </p:txBody>
      </p:sp>
      <p:sp>
        <p:nvSpPr>
          <p:cNvPr id="676887" name="Rectangle 23"/>
          <p:cNvSpPr>
            <a:spLocks noChangeArrowheads="1"/>
          </p:cNvSpPr>
          <p:nvPr/>
        </p:nvSpPr>
        <p:spPr bwMode="auto">
          <a:xfrm>
            <a:off x="4743450" y="1657350"/>
            <a:ext cx="1428750" cy="1714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050">
                <a:solidFill>
                  <a:schemeClr val="bg1"/>
                </a:solidFill>
              </a:rPr>
              <a:t>Trustees Controlled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4C775E-AD0B-6446-9150-59024222776E}"/>
              </a:ext>
            </a:extLst>
          </p:cNvPr>
          <p:cNvSpPr txBox="1"/>
          <p:nvPr/>
        </p:nvSpPr>
        <p:spPr>
          <a:xfrm>
            <a:off x="2961135" y="332335"/>
            <a:ext cx="303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2021- 2022 Funding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99392B-8054-DE46-B80B-72490595A10F}"/>
              </a:ext>
            </a:extLst>
          </p:cNvPr>
          <p:cNvSpPr txBox="1"/>
          <p:nvPr/>
        </p:nvSpPr>
        <p:spPr>
          <a:xfrm>
            <a:off x="223450" y="2140893"/>
            <a:ext cx="1394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$305,690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1BDE5-895D-284A-A2ED-A2099548B9A0}"/>
              </a:ext>
            </a:extLst>
          </p:cNvPr>
          <p:cNvSpPr txBox="1"/>
          <p:nvPr/>
        </p:nvSpPr>
        <p:spPr>
          <a:xfrm>
            <a:off x="241414" y="3628995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$152,845</a:t>
            </a:r>
          </a:p>
        </p:txBody>
      </p:sp>
    </p:spTree>
    <p:extLst>
      <p:ext uri="{BB962C8B-B14F-4D97-AF65-F5344CB8AC3E}">
        <p14:creationId xmlns:p14="http://schemas.microsoft.com/office/powerpoint/2010/main" val="69371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Grant Management – Ensures that your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Has proper financial controls in place</a:t>
            </a:r>
          </a:p>
          <a:p>
            <a:pPr>
              <a:defRPr/>
            </a:pPr>
            <a:r>
              <a:rPr lang="en-US" sz="2600" dirty="0"/>
              <a:t>Is guided by humanitarian and educational principles</a:t>
            </a:r>
          </a:p>
          <a:p>
            <a:pPr>
              <a:defRPr/>
            </a:pPr>
            <a:r>
              <a:rPr lang="en-US" sz="2600" dirty="0"/>
              <a:t>Meets the needs of the beneficiaries</a:t>
            </a:r>
          </a:p>
          <a:p>
            <a:pPr>
              <a:defRPr/>
            </a:pPr>
            <a:r>
              <a:rPr lang="en-US" sz="2600" dirty="0"/>
              <a:t>Fulfills its objectives based on a community assessment</a:t>
            </a:r>
          </a:p>
          <a:p>
            <a:pPr>
              <a:defRPr/>
            </a:pPr>
            <a:r>
              <a:rPr lang="en-US" sz="2600" dirty="0"/>
              <a:t>Safeguards donor funds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2784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Stewardship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71550"/>
            <a:ext cx="85344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Responsible management and oversight of grant funds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Rotarian supervision of project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Standard business practices are used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Irregularities are reported to The Rotary Foundation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Projects are implemented as approved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Financial records are reviewed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Reports are submitted in a timely fashion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14313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Terms of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763000" cy="33940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Valid for one Rotary Year – Clubs must requalify each year</a:t>
            </a:r>
          </a:p>
          <a:p>
            <a:pPr>
              <a:defRPr/>
            </a:pPr>
            <a:r>
              <a:rPr lang="en-US" sz="2800" dirty="0"/>
              <a:t>The club as an entity is responsible for the use of    the funds</a:t>
            </a:r>
          </a:p>
          <a:p>
            <a:pPr>
              <a:defRPr/>
            </a:pPr>
            <a:r>
              <a:rPr lang="en-US" sz="2800" dirty="0"/>
              <a:t>Potential conflicts of interest must be disclosed</a:t>
            </a:r>
          </a:p>
          <a:p>
            <a:pPr>
              <a:defRPr/>
            </a:pPr>
            <a:r>
              <a:rPr lang="en-US" sz="2800" dirty="0"/>
              <a:t>The club must cooperate with all audits</a:t>
            </a:r>
          </a:p>
          <a:p>
            <a:pPr>
              <a:defRPr/>
            </a:pPr>
            <a:r>
              <a:rPr lang="en-US" sz="2800" dirty="0"/>
              <a:t>Grant funds must be used properly</a:t>
            </a:r>
          </a:p>
        </p:txBody>
      </p:sp>
    </p:spTree>
    <p:extLst>
      <p:ext uri="{BB962C8B-B14F-4D97-AF65-F5344CB8AC3E}">
        <p14:creationId xmlns:p14="http://schemas.microsoft.com/office/powerpoint/2010/main" val="1945092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CLUB QUALIFICATION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4629727" y="3486150"/>
            <a:ext cx="4144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Debbie Alexander-Davis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Rotary Foundation Chair</a:t>
            </a:r>
          </a:p>
        </p:txBody>
      </p:sp>
    </p:spTree>
    <p:extLst>
      <p:ext uri="{BB962C8B-B14F-4D97-AF65-F5344CB8AC3E}">
        <p14:creationId xmlns:p14="http://schemas.microsoft.com/office/powerpoint/2010/main" val="3666334272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Qualification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00150"/>
            <a:ext cx="8466667" cy="3200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Attendance at this district Rotary Foundation Grant Management Seminar by 2 club members</a:t>
            </a:r>
          </a:p>
          <a:p>
            <a:pPr>
              <a:defRPr/>
            </a:pPr>
            <a:r>
              <a:rPr lang="en-US" sz="2600" dirty="0"/>
              <a:t>Agreement with the Club Memorandum of Understanding (MOU)</a:t>
            </a:r>
          </a:p>
          <a:p>
            <a:pPr>
              <a:defRPr/>
            </a:pPr>
            <a:r>
              <a:rPr lang="en-US" sz="2600" dirty="0"/>
              <a:t>Submission of a Club MOU</a:t>
            </a:r>
          </a:p>
          <a:p>
            <a:pPr>
              <a:defRPr/>
            </a:pPr>
            <a:r>
              <a:rPr lang="en-US" sz="2600" dirty="0"/>
              <a:t>Completion and approval of the Qualification Plan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9042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Welcome!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Club Requalification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239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Required annually</a:t>
            </a:r>
          </a:p>
          <a:p>
            <a:pPr>
              <a:defRPr/>
            </a:pPr>
            <a:r>
              <a:rPr lang="en-US" sz="2400" dirty="0"/>
              <a:t>Review last year’s Qualification Plan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Do you understand what was written?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Did you do what you wrote?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Was it good enough?</a:t>
            </a:r>
          </a:p>
          <a:p>
            <a:pPr>
              <a:defRPr/>
            </a:pPr>
            <a:r>
              <a:rPr lang="en-US" sz="2400" dirty="0"/>
              <a:t>Modify and resubmit Qualification Plan</a:t>
            </a:r>
          </a:p>
          <a:p>
            <a:pPr>
              <a:defRPr/>
            </a:pPr>
            <a:r>
              <a:rPr lang="en-US" sz="2400" dirty="0"/>
              <a:t>Sign new Memorandum of Understanding (MOU)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1940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Maintaining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44" y="1428750"/>
            <a:ext cx="8229600" cy="28194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Follow the terms of the Club MOU</a:t>
            </a:r>
          </a:p>
          <a:p>
            <a:pPr>
              <a:defRPr/>
            </a:pPr>
            <a:r>
              <a:rPr lang="en-US" sz="2800" dirty="0"/>
              <a:t>Fully implement stewardship and grant management practices to prevent misuse of funds</a:t>
            </a:r>
          </a:p>
          <a:p>
            <a:pPr>
              <a:defRPr/>
            </a:pPr>
            <a:r>
              <a:rPr lang="en-US" sz="2800" dirty="0"/>
              <a:t>Appoint a club member or committee to manage club qualification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9095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Club Qualification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239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What MOU requirements does your club already implement?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What requirements does your club need to implement?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What type of club members would be good choices to help implement the Club MOU?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62160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Club Qualification Plan – Best Practices/Issues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2743200"/>
          </a:xfrm>
        </p:spPr>
        <p:txBody>
          <a:bodyPr numCol="2"/>
          <a:lstStyle/>
          <a:p>
            <a:pPr>
              <a:defRPr/>
            </a:pPr>
            <a:r>
              <a:rPr lang="en-US" sz="2400" dirty="0"/>
              <a:t>Manager</a:t>
            </a:r>
          </a:p>
          <a:p>
            <a:pPr>
              <a:defRPr/>
            </a:pPr>
            <a:r>
              <a:rPr lang="en-US" sz="2400" dirty="0"/>
              <a:t>Conflicts of Interest</a:t>
            </a:r>
          </a:p>
          <a:p>
            <a:pPr>
              <a:defRPr/>
            </a:pPr>
            <a:r>
              <a:rPr lang="en-US" sz="2400" dirty="0"/>
              <a:t>Training</a:t>
            </a:r>
          </a:p>
          <a:p>
            <a:pPr>
              <a:defRPr/>
            </a:pPr>
            <a:r>
              <a:rPr lang="en-US" sz="2400" dirty="0"/>
              <a:t>Bank Account</a:t>
            </a:r>
          </a:p>
          <a:p>
            <a:pPr>
              <a:defRPr/>
            </a:pPr>
            <a:r>
              <a:rPr lang="en-US" sz="2400" dirty="0"/>
              <a:t>Financial Management Plan</a:t>
            </a:r>
          </a:p>
          <a:p>
            <a:pPr>
              <a:defRPr/>
            </a:pPr>
            <a:r>
              <a:rPr lang="en-US" sz="2400" dirty="0"/>
              <a:t>Document Retention</a:t>
            </a:r>
          </a:p>
          <a:p>
            <a:pPr>
              <a:defRPr/>
            </a:pPr>
            <a:r>
              <a:rPr lang="en-US" sz="2400" dirty="0"/>
              <a:t>Reports</a:t>
            </a:r>
          </a:p>
          <a:p>
            <a:pPr>
              <a:defRPr/>
            </a:pPr>
            <a:r>
              <a:rPr lang="en-US" sz="2400" dirty="0"/>
              <a:t>Misuse Plan  </a:t>
            </a:r>
          </a:p>
          <a:p>
            <a:pPr>
              <a:defRPr/>
            </a:pPr>
            <a:r>
              <a:rPr lang="en-US" sz="2400" dirty="0"/>
              <a:t>Approval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74834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endParaRPr lang="en-US" altLang="en-US" sz="36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Questions?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Please ask them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using the chat feature!</a:t>
            </a:r>
          </a:p>
        </p:txBody>
      </p:sp>
    </p:spTree>
    <p:extLst>
      <p:ext uri="{BB962C8B-B14F-4D97-AF65-F5344CB8AC3E}">
        <p14:creationId xmlns:p14="http://schemas.microsoft.com/office/powerpoint/2010/main" val="3273517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CREATING A PROJECT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4648200" y="3405964"/>
            <a:ext cx="4144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Debbie Alexander-Davis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Rotary Foundation Chair</a:t>
            </a:r>
          </a:p>
        </p:txBody>
      </p:sp>
    </p:spTree>
    <p:extLst>
      <p:ext uri="{BB962C8B-B14F-4D97-AF65-F5344CB8AC3E}">
        <p14:creationId xmlns:p14="http://schemas.microsoft.com/office/powerpoint/2010/main" val="1735427174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933" y="1123950"/>
            <a:ext cx="8229600" cy="30480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Identify best practices for choosing a project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Develop a plan to implement your project</a:t>
            </a:r>
          </a:p>
          <a:p>
            <a:pPr marL="0" indent="0">
              <a:buNone/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Understand what is needed to establish a financial management plan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82990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Successful Grant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239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Meet real community needs</a:t>
            </a:r>
          </a:p>
          <a:p>
            <a:pPr>
              <a:defRPr/>
            </a:pPr>
            <a:r>
              <a:rPr lang="en-US" sz="2800" dirty="0"/>
              <a:t>Have frequent personal partner communication</a:t>
            </a:r>
          </a:p>
          <a:p>
            <a:pPr>
              <a:defRPr/>
            </a:pPr>
            <a:r>
              <a:rPr lang="en-US" sz="2800" dirty="0"/>
              <a:t>Have implementation plans with measurable goals and outcomes </a:t>
            </a:r>
          </a:p>
          <a:p>
            <a:pPr>
              <a:defRPr/>
            </a:pPr>
            <a:r>
              <a:rPr lang="en-US" sz="2800" dirty="0"/>
              <a:t>Are sustainable beyond the life of the grant</a:t>
            </a:r>
          </a:p>
          <a:p>
            <a:pPr>
              <a:defRPr/>
            </a:pPr>
            <a:r>
              <a:rPr lang="en-US" sz="2800" dirty="0"/>
              <a:t>Practice proper stewardship of grant funds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5184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Community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001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Talk with partners and members of the community</a:t>
            </a:r>
          </a:p>
          <a:p>
            <a:pPr>
              <a:defRPr/>
            </a:pPr>
            <a:r>
              <a:rPr lang="en-US" sz="2800" dirty="0"/>
              <a:t>Assess your club’s resources and availability and its potential partners to meet the need</a:t>
            </a:r>
          </a:p>
          <a:p>
            <a:pPr>
              <a:defRPr/>
            </a:pPr>
            <a:r>
              <a:rPr lang="en-US" sz="2800" dirty="0"/>
              <a:t>Choose a project that is based on what the community needs, not what you want to do!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4418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239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How can partners help you make your project more successful?</a:t>
            </a:r>
          </a:p>
          <a:p>
            <a:pPr>
              <a:defRPr/>
            </a:pPr>
            <a:r>
              <a:rPr lang="en-US" sz="2400" dirty="0"/>
              <a:t>How do you go about identifying potential partners?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What about other Rotary clubs in your community?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Are there other non-profits or NGOs or government organizations who can partner with you to make the project a lasting success?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5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Rules of the Road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83099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048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Form a 3-person grant committee</a:t>
            </a:r>
          </a:p>
          <a:p>
            <a:pPr>
              <a:defRPr/>
            </a:pPr>
            <a:r>
              <a:rPr lang="en-US" sz="2400" dirty="0"/>
              <a:t>Assign roles</a:t>
            </a:r>
          </a:p>
          <a:p>
            <a:pPr>
              <a:defRPr/>
            </a:pPr>
            <a:r>
              <a:rPr lang="en-US" sz="2400" dirty="0"/>
              <a:t>Set measurable and sustainable goals</a:t>
            </a:r>
          </a:p>
          <a:p>
            <a:pPr>
              <a:defRPr/>
            </a:pPr>
            <a:r>
              <a:rPr lang="en-US" sz="2400" dirty="0"/>
              <a:t>Create a budget</a:t>
            </a:r>
          </a:p>
          <a:p>
            <a:pPr>
              <a:defRPr/>
            </a:pPr>
            <a:r>
              <a:rPr lang="en-US" sz="2400" dirty="0"/>
              <a:t>Create an implementation plan</a:t>
            </a:r>
          </a:p>
          <a:p>
            <a:pPr>
              <a:defRPr/>
            </a:pPr>
            <a:r>
              <a:rPr lang="en-US" sz="2400" dirty="0"/>
              <a:t>Have a contingency plan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657151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Creating a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28750"/>
            <a:ext cx="8229600" cy="23622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Realistic</a:t>
            </a:r>
          </a:p>
          <a:p>
            <a:pPr>
              <a:defRPr/>
            </a:pPr>
            <a:r>
              <a:rPr lang="en-US" sz="2800" dirty="0"/>
              <a:t>Competitive bidding</a:t>
            </a:r>
          </a:p>
          <a:p>
            <a:pPr>
              <a:defRPr/>
            </a:pPr>
            <a:r>
              <a:rPr lang="en-US" sz="2800" dirty="0"/>
              <a:t>Reasonable prices</a:t>
            </a:r>
          </a:p>
          <a:p>
            <a:pPr>
              <a:defRPr/>
            </a:pPr>
            <a:r>
              <a:rPr lang="en-US" sz="2800" dirty="0"/>
              <a:t>Disclose potential or real conflicts of interest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144833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endParaRPr lang="en-US" altLang="en-US" sz="36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Questions?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Please ask them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using the chat feature!</a:t>
            </a:r>
          </a:p>
        </p:txBody>
      </p:sp>
    </p:spTree>
    <p:extLst>
      <p:ext uri="{BB962C8B-B14F-4D97-AF65-F5344CB8AC3E}">
        <p14:creationId xmlns:p14="http://schemas.microsoft.com/office/powerpoint/2010/main" val="1030855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TIME  FOR  A  </a:t>
            </a:r>
            <a:r>
              <a:rPr lang="en-US" altLang="en-US" sz="6000" dirty="0" err="1">
                <a:latin typeface="Arial Narrow" panose="020B0606020202030204" pitchFamily="34" charset="0"/>
              </a:rPr>
              <a:t>BREAKout</a:t>
            </a:r>
            <a:r>
              <a:rPr lang="en-US" altLang="en-US" sz="6000" dirty="0">
                <a:latin typeface="Arial Narrow" panose="020B0606020202030204" pitchFamily="34" charset="0"/>
              </a:rPr>
              <a:t>!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80086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Breakout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229600" cy="3394075"/>
          </a:xfrm>
        </p:spPr>
        <p:txBody>
          <a:bodyPr/>
          <a:lstStyle/>
          <a:p>
            <a:pPr marL="0" indent="0" algn="ctr">
              <a:buNone/>
              <a:defRPr/>
            </a:pPr>
            <a:endParaRPr lang="en-US" sz="2800" b="1" dirty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r>
              <a:rPr lang="en-US" sz="4800" b="1" dirty="0">
                <a:solidFill>
                  <a:schemeClr val="tx2"/>
                </a:solidFill>
              </a:rPr>
              <a:t>What is the most </a:t>
            </a:r>
          </a:p>
          <a:p>
            <a:pPr marL="0" indent="0" algn="ctr">
              <a:buNone/>
              <a:defRPr/>
            </a:pPr>
            <a:r>
              <a:rPr lang="en-US" sz="4800" b="1" dirty="0">
                <a:solidFill>
                  <a:schemeClr val="tx2"/>
                </a:solidFill>
              </a:rPr>
              <a:t>important thing </a:t>
            </a:r>
          </a:p>
          <a:p>
            <a:pPr marL="0" indent="0" algn="ctr">
              <a:buNone/>
              <a:defRPr/>
            </a:pPr>
            <a:r>
              <a:rPr lang="en-US" sz="4800" b="1" dirty="0">
                <a:solidFill>
                  <a:schemeClr val="tx2"/>
                </a:solidFill>
              </a:rPr>
              <a:t>you have learned so far?</a:t>
            </a:r>
          </a:p>
        </p:txBody>
      </p:sp>
    </p:spTree>
    <p:extLst>
      <p:ext uri="{BB962C8B-B14F-4D97-AF65-F5344CB8AC3E}">
        <p14:creationId xmlns:p14="http://schemas.microsoft.com/office/powerpoint/2010/main" val="6380954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800" b="1" dirty="0">
                <a:latin typeface="Arial Narrow" panose="020B0606020202030204" pitchFamily="34" charset="0"/>
              </a:rPr>
              <a:t>APPLYING FOR A DISTRICT GRANT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559694" y="3486150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Pat White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F5C7F6-B177-BF42-BB40-BF5FF37D2856}"/>
              </a:ext>
            </a:extLst>
          </p:cNvPr>
          <p:cNvSpPr txBox="1"/>
          <p:nvPr/>
        </p:nvSpPr>
        <p:spPr>
          <a:xfrm>
            <a:off x="304800" y="3486150"/>
            <a:ext cx="27606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Rachel Killebrew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District Grant Reader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7906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4950"/>
            <a:ext cx="6324600" cy="25146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Be able to write a successful grant proposal and application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Understand good stewardship practices </a:t>
            </a:r>
          </a:p>
          <a:p>
            <a:pPr marL="0" indent="0">
              <a:buNone/>
              <a:defRPr/>
            </a:pPr>
            <a:r>
              <a:rPr lang="en-US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48220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District Grants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647950"/>
            <a:ext cx="8229600" cy="1676399"/>
          </a:xfrm>
        </p:spPr>
        <p:txBody>
          <a:bodyPr numCol="2"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Instructions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Timeline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District Grant Checklist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Club Qual and MOU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Single Club Application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Multi Club Application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District Grant Progress Report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District Grant Final Report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4EDE84-2C61-2A4C-8CB3-A3A21519BB39}"/>
              </a:ext>
            </a:extLst>
          </p:cNvPr>
          <p:cNvSpPr txBox="1"/>
          <p:nvPr/>
        </p:nvSpPr>
        <p:spPr>
          <a:xfrm>
            <a:off x="381000" y="972175"/>
            <a:ext cx="103227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Direct link to download forms was emailed to you with the </a:t>
            </a:r>
          </a:p>
          <a:p>
            <a:r>
              <a:rPr lang="en-US" sz="2200" dirty="0">
                <a:solidFill>
                  <a:schemeClr val="bg1"/>
                </a:solidFill>
              </a:rPr>
              <a:t>zoom link.  </a:t>
            </a:r>
          </a:p>
          <a:p>
            <a:r>
              <a:rPr lang="en-US" sz="2200" dirty="0">
                <a:solidFill>
                  <a:schemeClr val="bg1"/>
                </a:solidFill>
              </a:rPr>
              <a:t>Forms also found on the District 6780 Website </a:t>
            </a:r>
          </a:p>
          <a:p>
            <a:r>
              <a:rPr lang="en-US" sz="2200" dirty="0">
                <a:solidFill>
                  <a:schemeClr val="bg1"/>
                </a:solidFill>
              </a:rPr>
              <a:t>(rotarydistrict6780.com):</a:t>
            </a:r>
          </a:p>
        </p:txBody>
      </p:sp>
    </p:spTree>
    <p:extLst>
      <p:ext uri="{BB962C8B-B14F-4D97-AF65-F5344CB8AC3E}">
        <p14:creationId xmlns:p14="http://schemas.microsoft.com/office/powerpoint/2010/main" val="22196219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21-22 DG Application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35052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tx2"/>
                </a:solidFill>
              </a:rPr>
              <a:t>Sponsor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tx2"/>
                </a:solidFill>
              </a:rPr>
              <a:t>Project Funding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Requested Funds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Club Matching Funds – must exceed or match requested funds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Other Funds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Total Funds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800" b="1" dirty="0">
                <a:solidFill>
                  <a:schemeClr val="tx2"/>
                </a:solidFill>
              </a:rPr>
              <a:t>Project Description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Name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Humanitarian Need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Goal and Measurable Objectives</a:t>
            </a:r>
          </a:p>
        </p:txBody>
      </p:sp>
    </p:spTree>
    <p:extLst>
      <p:ext uri="{BB962C8B-B14F-4D97-AF65-F5344CB8AC3E}">
        <p14:creationId xmlns:p14="http://schemas.microsoft.com/office/powerpoint/2010/main" val="8560681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21-22 DG Application Sections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375" y="895350"/>
            <a:ext cx="8229600" cy="3505200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</a:rPr>
              <a:t>Project Description (cont.)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Location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Need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Target Population, Expected #s Impacted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Action Plan – who does what when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Outcomes and Impact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Financial Control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Sustainability</a:t>
            </a:r>
          </a:p>
        </p:txBody>
      </p:sp>
    </p:spTree>
    <p:extLst>
      <p:ext uri="{BB962C8B-B14F-4D97-AF65-F5344CB8AC3E}">
        <p14:creationId xmlns:p14="http://schemas.microsoft.com/office/powerpoint/2010/main" val="175725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750"/>
            <a:ext cx="7924800" cy="2971800"/>
          </a:xfrm>
        </p:spPr>
        <p:txBody>
          <a:bodyPr/>
          <a:lstStyle/>
          <a:p>
            <a:r>
              <a:rPr lang="en-US" sz="3600" dirty="0"/>
              <a:t>Mute yourself</a:t>
            </a:r>
          </a:p>
          <a:p>
            <a:r>
              <a:rPr lang="en-US" sz="3600" dirty="0"/>
              <a:t>Stay muted</a:t>
            </a:r>
          </a:p>
          <a:p>
            <a:r>
              <a:rPr lang="en-US" sz="3600" dirty="0"/>
              <a:t>Leave your camera on</a:t>
            </a:r>
          </a:p>
          <a:p>
            <a:r>
              <a:rPr lang="en-US" sz="3600" dirty="0"/>
              <a:t>Ask questions in chat</a:t>
            </a:r>
          </a:p>
        </p:txBody>
      </p:sp>
    </p:spTree>
    <p:extLst>
      <p:ext uri="{BB962C8B-B14F-4D97-AF65-F5344CB8AC3E}">
        <p14:creationId xmlns:p14="http://schemas.microsoft.com/office/powerpoint/2010/main" val="5134230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21-22 DG Application Sections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71550"/>
            <a:ext cx="822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en-US" sz="2000" b="1" dirty="0">
                <a:solidFill>
                  <a:schemeClr val="tx2"/>
                </a:solidFill>
              </a:rPr>
              <a:t>Timeline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000" b="1" dirty="0">
                <a:solidFill>
                  <a:schemeClr val="tx2"/>
                </a:solidFill>
              </a:rPr>
              <a:t>Non-Financial Rotarian Involvement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000" b="1" dirty="0">
                <a:solidFill>
                  <a:schemeClr val="tx2"/>
                </a:solidFill>
              </a:rPr>
              <a:t>Publicity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000" b="1" dirty="0">
                <a:solidFill>
                  <a:schemeClr val="tx2"/>
                </a:solidFill>
              </a:rPr>
              <a:t>Responsible Rotarians (2)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000" b="1" dirty="0">
                <a:solidFill>
                  <a:schemeClr val="tx2"/>
                </a:solidFill>
              </a:rPr>
              <a:t>Cooperating Organizations (if any)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000" b="1" dirty="0">
                <a:solidFill>
                  <a:schemeClr val="tx2"/>
                </a:solidFill>
              </a:rPr>
              <a:t>Budget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detailed and itemized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must match total funds requested in Part 2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000" b="1" dirty="0">
                <a:solidFill>
                  <a:schemeClr val="tx2"/>
                </a:solidFill>
              </a:rPr>
              <a:t>Certification</a:t>
            </a:r>
          </a:p>
        </p:txBody>
      </p:sp>
    </p:spTree>
    <p:extLst>
      <p:ext uri="{BB962C8B-B14F-4D97-AF65-F5344CB8AC3E}">
        <p14:creationId xmlns:p14="http://schemas.microsoft.com/office/powerpoint/2010/main" val="3030509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eorgia" panose="02040502050405020303" pitchFamily="18" charset="0"/>
              </a:rPr>
              <a:t>SAMPLE BUDGET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C561EDC-56DB-3443-A3BB-2E1624DAD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71550"/>
            <a:ext cx="9140668" cy="3448953"/>
          </a:xfrm>
        </p:spPr>
      </p:pic>
    </p:spTree>
    <p:extLst>
      <p:ext uri="{BB962C8B-B14F-4D97-AF65-F5344CB8AC3E}">
        <p14:creationId xmlns:p14="http://schemas.microsoft.com/office/powerpoint/2010/main" val="26280942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19150"/>
            <a:ext cx="8839200" cy="35814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Are all District Grant and Global Grant reports up to date? 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Is your club grant qualified for 21-22?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</a:rPr>
              <a:t>Two club members attended DG qualification training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</a:rPr>
              <a:t>Club Qualification and Club Memorandum of Understanding have been completed and sent to Pat White and David Carroll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Has someone else read the grant application for completeness?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Does the timeline match the DG timeline (April 1, 2021 to March 31, 2022)?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Do you describe how those in need will be helped?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Is there Rotarian involvement?</a:t>
            </a:r>
          </a:p>
          <a:p>
            <a:pPr>
              <a:defRPr/>
            </a:pPr>
            <a:endParaRPr lang="en-US" sz="2000" b="1" dirty="0">
              <a:solidFill>
                <a:schemeClr val="tx2"/>
              </a:solidFill>
            </a:endParaRPr>
          </a:p>
          <a:p>
            <a:pPr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775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DISTRICT GRANT CHECKLIST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5350"/>
            <a:ext cx="8839200" cy="35052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How can the benefits be sustained?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Has a project chair been selected &amp; contact info provided?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Is your budget detailed and included?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Do all expenses meet grant restrictions?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Are all partners listed?  Do their contributions match budget?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Is the application signed by the President or PE? Does the PE understand his or her responsibilities?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Are letters of support from cooperating partners included?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Have all documents been copied before submitting to DG committee?</a:t>
            </a: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3857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endParaRPr lang="en-US" altLang="en-US" sz="36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Questions?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Please ask them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using the chat feature!</a:t>
            </a:r>
          </a:p>
        </p:txBody>
      </p:sp>
    </p:spTree>
    <p:extLst>
      <p:ext uri="{BB962C8B-B14F-4D97-AF65-F5344CB8AC3E}">
        <p14:creationId xmlns:p14="http://schemas.microsoft.com/office/powerpoint/2010/main" val="3758561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400" b="1" dirty="0">
                <a:latin typeface="Arial Narrow" panose="020B0606020202030204" pitchFamily="34" charset="0"/>
              </a:rPr>
              <a:t>IMPLEMENTATION AND REPORTING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638800" y="3391763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Pat White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F5C7F6-B177-BF42-BB40-BF5FF37D2856}"/>
              </a:ext>
            </a:extLst>
          </p:cNvPr>
          <p:cNvSpPr txBox="1"/>
          <p:nvPr/>
        </p:nvSpPr>
        <p:spPr>
          <a:xfrm>
            <a:off x="304800" y="3399063"/>
            <a:ext cx="27606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Rachel Killebrew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District Grant Reader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5206"/>
      </p:ext>
    </p:extLst>
  </p:cSld>
  <p:clrMapOvr>
    <a:masterClrMapping/>
  </p:clrMapOvr>
  <p:transition spd="med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2971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Understanding how to monitor the progress of your plan</a:t>
            </a:r>
          </a:p>
          <a:p>
            <a:pPr>
              <a:defRPr/>
            </a:pPr>
            <a:r>
              <a:rPr lang="en-US" sz="2400" dirty="0"/>
              <a:t>Gain best practices for managing funds and record keeping</a:t>
            </a:r>
          </a:p>
          <a:p>
            <a:pPr>
              <a:defRPr/>
            </a:pPr>
            <a:r>
              <a:rPr lang="en-US" sz="2400" dirty="0"/>
              <a:t>Discuss the importance of evaluating a project and applying the lessons learned</a:t>
            </a:r>
          </a:p>
          <a:p>
            <a:pPr>
              <a:defRPr/>
            </a:pPr>
            <a:r>
              <a:rPr lang="en-US" sz="2400" dirty="0"/>
              <a:t>Understand the reporting requirements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558697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Successful Project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28750"/>
            <a:ext cx="8229600" cy="2971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Personal Contact</a:t>
            </a:r>
          </a:p>
          <a:p>
            <a:pPr>
              <a:defRPr/>
            </a:pPr>
            <a:r>
              <a:rPr lang="en-US" sz="2400" dirty="0"/>
              <a:t>Communication</a:t>
            </a:r>
          </a:p>
          <a:p>
            <a:pPr>
              <a:defRPr/>
            </a:pPr>
            <a:r>
              <a:rPr lang="en-US" sz="2400" dirty="0"/>
              <a:t>Financial Management</a:t>
            </a:r>
          </a:p>
          <a:p>
            <a:pPr>
              <a:defRPr/>
            </a:pPr>
            <a:r>
              <a:rPr lang="en-US" sz="2400" dirty="0"/>
              <a:t>Record Keeping</a:t>
            </a:r>
          </a:p>
          <a:p>
            <a:pPr>
              <a:defRPr/>
            </a:pPr>
            <a:r>
              <a:rPr lang="en-US" sz="2400" dirty="0"/>
              <a:t>Following the Original Plan</a:t>
            </a:r>
          </a:p>
        </p:txBody>
      </p:sp>
    </p:spTree>
    <p:extLst>
      <p:ext uri="{BB962C8B-B14F-4D97-AF65-F5344CB8AC3E}">
        <p14:creationId xmlns:p14="http://schemas.microsoft.com/office/powerpoint/2010/main" val="26230010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2971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Ongoing during project implementation and project completion</a:t>
            </a:r>
          </a:p>
          <a:p>
            <a:pPr>
              <a:defRPr/>
            </a:pPr>
            <a:r>
              <a:rPr lang="en-US" sz="2400" dirty="0"/>
              <a:t>Based on goals set for the project</a:t>
            </a:r>
          </a:p>
          <a:p>
            <a:pPr>
              <a:defRPr/>
            </a:pPr>
            <a:r>
              <a:rPr lang="en-US" sz="2400" dirty="0"/>
              <a:t>Assists with reporting requirements</a:t>
            </a:r>
          </a:p>
          <a:p>
            <a:pPr>
              <a:defRPr/>
            </a:pPr>
            <a:r>
              <a:rPr lang="en-US" sz="2400" dirty="0"/>
              <a:t>Use the findings to improve future projects and identify successes you can promote!</a:t>
            </a:r>
          </a:p>
        </p:txBody>
      </p:sp>
    </p:spTree>
    <p:extLst>
      <p:ext uri="{BB962C8B-B14F-4D97-AF65-F5344CB8AC3E}">
        <p14:creationId xmlns:p14="http://schemas.microsoft.com/office/powerpoint/2010/main" val="39473521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District Grant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2971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progress report is due October 1, 2021</a:t>
            </a:r>
          </a:p>
          <a:p>
            <a:pPr>
              <a:defRPr/>
            </a:pPr>
            <a:r>
              <a:rPr lang="en-US" sz="2400" dirty="0"/>
              <a:t>All grants should be completed by March 31, 2022</a:t>
            </a:r>
          </a:p>
          <a:p>
            <a:pPr>
              <a:defRPr/>
            </a:pPr>
            <a:r>
              <a:rPr lang="en-US" sz="2400" dirty="0"/>
              <a:t>A final report (including receipts) is due within 2 months of project completion or by May 31, 2022 (whichever comes first)</a:t>
            </a:r>
          </a:p>
          <a:p>
            <a:pPr>
              <a:defRPr/>
            </a:pPr>
            <a:r>
              <a:rPr lang="en-US" sz="2400" dirty="0"/>
              <a:t>The final report must be approved by the District Grant Team before the grant funds will be paid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36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And the answer is . . .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152548"/>
      </p:ext>
    </p:extLst>
  </p:cSld>
  <p:clrMapOvr>
    <a:masterClrMapping/>
  </p:clrMapOvr>
  <p:transition spd="med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District Grant Progress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000" dirty="0"/>
              <a:t>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000" dirty="0"/>
              <a:t>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000" dirty="0"/>
              <a:t>Project Status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What has been completed?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What is left to complete?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On schedule for completion?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26506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District Grant Progress Report Sections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52550"/>
            <a:ext cx="82296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Funding to Date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Expenditures to Date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Amount of District Grant Funds Expected to Be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Certification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7701039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District Grant Final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000" dirty="0"/>
              <a:t>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000" dirty="0"/>
              <a:t>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000" dirty="0"/>
              <a:t>Project Impacts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How many non-Rotarians benefited?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Expected long term benefits?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000" dirty="0"/>
              <a:t>Role of any cooperating organization?</a:t>
            </a:r>
            <a:endParaRPr lang="en-US" sz="2400" dirty="0"/>
          </a:p>
          <a:p>
            <a:pPr lvl="2">
              <a:buFont typeface="Wingdings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42364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Arial Narrow" panose="020B0606020202030204" pitchFamily="34" charset="0"/>
              </a:rPr>
              <a:t>District Grant Final Report Sections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52550"/>
            <a:ext cx="82296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Funding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Expenditures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Amount of District Grant Funds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Certification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0" indent="0" algn="ctr">
              <a:buNone/>
              <a:defRPr/>
            </a:pPr>
            <a:r>
              <a:rPr lang="en-US" sz="2400" b="1" i="1" dirty="0"/>
              <a:t>Receipts sorted and labeled by budget category </a:t>
            </a:r>
          </a:p>
          <a:p>
            <a:pPr marL="0" indent="0" algn="ctr">
              <a:buNone/>
              <a:defRPr/>
            </a:pPr>
            <a:r>
              <a:rPr lang="en-US" sz="2400" b="1" i="1" dirty="0"/>
              <a:t>MUST be attached to the final report!</a:t>
            </a:r>
          </a:p>
        </p:txBody>
      </p:sp>
    </p:spTree>
    <p:extLst>
      <p:ext uri="{BB962C8B-B14F-4D97-AF65-F5344CB8AC3E}">
        <p14:creationId xmlns:p14="http://schemas.microsoft.com/office/powerpoint/2010/main" val="18634785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eorgia" panose="02040502050405020303" pitchFamily="18" charset="0"/>
              </a:rPr>
              <a:t>DISTRICT FUNDS REQUESTED</a:t>
            </a:r>
          </a:p>
        </p:txBody>
      </p:sp>
      <p:pic>
        <p:nvPicPr>
          <p:cNvPr id="7" name="Content Placeholder 6" descr="Table, Excel&#10;&#10;Description automatically generated">
            <a:extLst>
              <a:ext uri="{FF2B5EF4-FFF2-40B4-BE49-F238E27FC236}">
                <a16:creationId xmlns:a16="http://schemas.microsoft.com/office/drawing/2014/main" id="{83F3A794-EA8F-E340-945F-C9008E336A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895350"/>
            <a:ext cx="8222599" cy="3581399"/>
          </a:xfrm>
        </p:spPr>
      </p:pic>
    </p:spTree>
    <p:extLst>
      <p:ext uri="{BB962C8B-B14F-4D97-AF65-F5344CB8AC3E}">
        <p14:creationId xmlns:p14="http://schemas.microsoft.com/office/powerpoint/2010/main" val="26879353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endParaRPr lang="en-US" altLang="en-US" sz="36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15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Questions?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Please ask them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800" dirty="0"/>
              <a:t>using the chat feature!</a:t>
            </a:r>
          </a:p>
        </p:txBody>
      </p:sp>
    </p:spTree>
    <p:extLst>
      <p:ext uri="{BB962C8B-B14F-4D97-AF65-F5344CB8AC3E}">
        <p14:creationId xmlns:p14="http://schemas.microsoft.com/office/powerpoint/2010/main" val="26374303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How Did It Go?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925361"/>
      </p:ext>
    </p:extLst>
  </p:cSld>
  <p:clrMapOvr>
    <a:masterClrMapping/>
  </p:clrMapOvr>
  <p:transition spd="med"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57200" y="381501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800" b="1" dirty="0">
                <a:latin typeface="Arial Narrow" panose="020B0606020202030204" pitchFamily="34" charset="0"/>
              </a:rPr>
              <a:t>DISTRICT 6780 DISTRICT GRANT CONTACTS: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5810"/>
            <a:ext cx="8229600" cy="3394472"/>
          </a:xfrm>
        </p:spPr>
        <p:txBody>
          <a:bodyPr/>
          <a:lstStyle/>
          <a:p>
            <a:r>
              <a:rPr lang="en-US" sz="2400" dirty="0"/>
              <a:t>David Carroll, District Grants Chair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Cell: 423.595.3503</a:t>
            </a:r>
          </a:p>
          <a:p>
            <a:pPr lvl="1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dcarroll1960@aol.com</a:t>
            </a:r>
            <a:r>
              <a:rPr lang="en-US" sz="2400" u="sng" dirty="0">
                <a:solidFill>
                  <a:schemeClr val="tx2"/>
                </a:solidFill>
              </a:rPr>
              <a:t> </a:t>
            </a:r>
          </a:p>
          <a:p>
            <a:pPr marL="342900" lvl="1" indent="0">
              <a:spcAft>
                <a:spcPts val="300"/>
              </a:spcAft>
              <a:buNone/>
            </a:pPr>
            <a:endParaRPr lang="en-US" sz="1800" dirty="0"/>
          </a:p>
          <a:p>
            <a:r>
              <a:rPr lang="en-US" sz="2400" dirty="0"/>
              <a:t>Pat White, 21-22 District Grant Coordinator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Cell: 865.236.2072</a:t>
            </a:r>
          </a:p>
          <a:p>
            <a:pPr lvl="1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pkmsw@aol.com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spcAft>
                <a:spcPts val="3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975091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Thank You!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09901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-76200" y="383246"/>
            <a:ext cx="9677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Arial Narrow" panose="020B0606020202030204" pitchFamily="34" charset="0"/>
              </a:rPr>
              <a:t>GOALS FOR ATTENDEES AND THEIR CLUBS: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2226"/>
            <a:ext cx="8534400" cy="3181349"/>
          </a:xfrm>
        </p:spPr>
        <p:txBody>
          <a:bodyPr/>
          <a:lstStyle/>
          <a:p>
            <a:r>
              <a:rPr lang="en-US" dirty="0"/>
              <a:t>Understand the basics and the timeline</a:t>
            </a:r>
          </a:p>
          <a:p>
            <a:r>
              <a:rPr lang="en-US" dirty="0"/>
              <a:t>Understand how to successfully manage a District Grant</a:t>
            </a:r>
          </a:p>
          <a:p>
            <a:r>
              <a:rPr lang="en-US" dirty="0"/>
              <a:t>Understand stewardship expectations</a:t>
            </a:r>
          </a:p>
          <a:p>
            <a:r>
              <a:rPr lang="en-US" dirty="0"/>
              <a:t>Be able to complete the Memorandum of Understanding (MOU)</a:t>
            </a:r>
          </a:p>
          <a:p>
            <a:r>
              <a:rPr lang="en-US" dirty="0"/>
              <a:t>Qualify clubs with members attending to receive Rotary Foundation grant funds and participate in Foundation programs</a:t>
            </a:r>
          </a:p>
        </p:txBody>
      </p:sp>
    </p:spTree>
    <p:extLst>
      <p:ext uri="{BB962C8B-B14F-4D97-AF65-F5344CB8AC3E}">
        <p14:creationId xmlns:p14="http://schemas.microsoft.com/office/powerpoint/2010/main" val="93021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39396" y="336296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Arial Narrow" panose="020B0606020202030204" pitchFamily="34" charset="0"/>
              </a:rPr>
              <a:t>AGENDA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36" y="1200150"/>
            <a:ext cx="8458200" cy="3394472"/>
          </a:xfrm>
        </p:spPr>
        <p:txBody>
          <a:bodyPr/>
          <a:lstStyle/>
          <a:p>
            <a:pPr algn="just"/>
            <a:r>
              <a:rPr lang="en-US" b="1" dirty="0">
                <a:solidFill>
                  <a:schemeClr val="tx2"/>
                </a:solidFill>
              </a:rPr>
              <a:t>OVERVIEW</a:t>
            </a:r>
            <a:r>
              <a:rPr lang="en-US" dirty="0"/>
              <a:t>                                       		Debbie Alexander-Davis</a:t>
            </a:r>
          </a:p>
          <a:p>
            <a:pPr algn="just"/>
            <a:r>
              <a:rPr lang="en-US" b="1" dirty="0">
                <a:solidFill>
                  <a:schemeClr val="tx2"/>
                </a:solidFill>
              </a:rPr>
              <a:t>CLUB QUALIFICATION</a:t>
            </a:r>
            <a:r>
              <a:rPr lang="en-US" dirty="0"/>
              <a:t>            		Debbie Alexander-Davis</a:t>
            </a:r>
          </a:p>
          <a:p>
            <a:pPr algn="just"/>
            <a:r>
              <a:rPr lang="en-US" b="1" dirty="0">
                <a:solidFill>
                  <a:schemeClr val="tx2"/>
                </a:solidFill>
              </a:rPr>
              <a:t>CREATING A PROJECT            		</a:t>
            </a:r>
            <a:r>
              <a:rPr lang="en-US" dirty="0"/>
              <a:t>Debbie Alexander-Davis</a:t>
            </a:r>
          </a:p>
          <a:p>
            <a:pPr algn="just"/>
            <a:r>
              <a:rPr lang="en-US" b="1" dirty="0">
                <a:solidFill>
                  <a:schemeClr val="tx2"/>
                </a:solidFill>
              </a:rPr>
              <a:t>APPLYING FOR A GRANT      		</a:t>
            </a:r>
            <a:r>
              <a:rPr lang="en-US" dirty="0"/>
              <a:t>Pat White</a:t>
            </a:r>
          </a:p>
          <a:p>
            <a:pPr marL="0" indent="0" algn="just">
              <a:buNone/>
            </a:pPr>
            <a:r>
              <a:rPr lang="en-US" dirty="0"/>
              <a:t>															Rachel Killebrew</a:t>
            </a:r>
          </a:p>
          <a:p>
            <a:pPr algn="just"/>
            <a:r>
              <a:rPr lang="en-US" b="1" dirty="0">
                <a:solidFill>
                  <a:schemeClr val="tx2"/>
                </a:solidFill>
              </a:rPr>
              <a:t>PROJECT IMPLEMENTATION 	</a:t>
            </a:r>
            <a:r>
              <a:rPr lang="en-US" dirty="0"/>
              <a:t>Pat White</a:t>
            </a:r>
          </a:p>
          <a:p>
            <a:pPr marL="0" indent="0" algn="just">
              <a:buNone/>
            </a:pPr>
            <a:r>
              <a:rPr lang="en-US" dirty="0"/>
              <a:t>															Rachel Killebrew            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Arial Narrow" panose="020B0606020202030204" pitchFamily="34" charset="0"/>
              </a:rPr>
              <a:t>OVERVIEW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4724400" y="3397638"/>
            <a:ext cx="4144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Debbie Alexander-Davis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Rotary Foundation Chair</a:t>
            </a:r>
          </a:p>
        </p:txBody>
      </p:sp>
    </p:spTree>
    <p:extLst>
      <p:ext uri="{BB962C8B-B14F-4D97-AF65-F5344CB8AC3E}">
        <p14:creationId xmlns:p14="http://schemas.microsoft.com/office/powerpoint/2010/main" val="2232353895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latin typeface="Arial Narrow" panose="020B0606020202030204" pitchFamily="34" charset="0"/>
              </a:rPr>
              <a:t>21-22 DG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375" y="895350"/>
            <a:ext cx="8229600" cy="3505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PE and Club identify project in 2020</a:t>
            </a:r>
          </a:p>
          <a:p>
            <a:pPr>
              <a:defRPr/>
            </a:pPr>
            <a:r>
              <a:rPr lang="en-US" sz="2000" dirty="0"/>
              <a:t>Club becomes qualified to submit a district grant application by 2 members attending training and</a:t>
            </a:r>
          </a:p>
          <a:p>
            <a:pPr>
              <a:defRPr/>
            </a:pPr>
            <a:r>
              <a:rPr lang="en-US" sz="2000" dirty="0"/>
              <a:t>Club Memorandum of Understanding and Club Qualification Plan are submitted – may be submitted prior to application being submitted or submitted together</a:t>
            </a:r>
          </a:p>
          <a:p>
            <a:pPr>
              <a:defRPr/>
            </a:pPr>
            <a:r>
              <a:rPr lang="en-US" sz="2000" dirty="0"/>
              <a:t>Applications accepted Oct. 1, 2020 to Jan. 31, 2021 </a:t>
            </a:r>
          </a:p>
          <a:p>
            <a:pPr>
              <a:defRPr/>
            </a:pPr>
            <a:r>
              <a:rPr lang="en-US" sz="2000" dirty="0"/>
              <a:t>Applications reviewed and approved beginning Feb. 1, 2021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sz="2000" dirty="0"/>
              <a:t>All DG applications are bundled and submitted to The Rotary Foundation for approval – target date March – April, 2021</a:t>
            </a:r>
          </a:p>
          <a:p>
            <a:pPr>
              <a:defRPr/>
            </a:pPr>
            <a:r>
              <a:rPr lang="en-US" dirty="0"/>
              <a:t>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47793567"/>
      </p:ext>
    </p:extLst>
  </p:cSld>
  <p:clrMapOvr>
    <a:masterClrMapping/>
  </p:clrMapOvr>
</p:sld>
</file>

<file path=ppt/theme/theme1.xml><?xml version="1.0" encoding="utf-8"?>
<a:theme xmlns:a="http://schemas.openxmlformats.org/drawingml/2006/main" name="TRF-PowerpointDesignEN_Dark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te_NoMo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TRF-PowerpointDesignEN_Dark.pot</Template>
  <TotalTime>33060</TotalTime>
  <Words>2458</Words>
  <Application>Microsoft Macintosh PowerPoint</Application>
  <PresentationFormat>On-screen Show (16:9)</PresentationFormat>
  <Paragraphs>386</Paragraphs>
  <Slides>58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Arial</vt:lpstr>
      <vt:lpstr>Arial Narrow</vt:lpstr>
      <vt:lpstr>Arial Narrow Bold</vt:lpstr>
      <vt:lpstr>Calibri</vt:lpstr>
      <vt:lpstr>Georgia</vt:lpstr>
      <vt:lpstr>Wingdings</vt:lpstr>
      <vt:lpstr>TRF-PowerpointDesignEN_Dark</vt:lpstr>
      <vt:lpstr>Slate_NoMoE</vt:lpstr>
      <vt:lpstr>D6780 Grant Qualification &amp; Management Seminar</vt:lpstr>
      <vt:lpstr>Welcome!</vt:lpstr>
      <vt:lpstr>Rules of the Road</vt:lpstr>
      <vt:lpstr>PowerPoint Presentation</vt:lpstr>
      <vt:lpstr>And the answer is . . .</vt:lpstr>
      <vt:lpstr>PowerPoint Presentation</vt:lpstr>
      <vt:lpstr>PowerPoint Presentation</vt:lpstr>
      <vt:lpstr>OVERVIEW</vt:lpstr>
      <vt:lpstr>21-22 DG TIMELINE</vt:lpstr>
      <vt:lpstr>21-22 DG TIMELINE (continued)</vt:lpstr>
      <vt:lpstr>FUNDING BASICS</vt:lpstr>
      <vt:lpstr>Rotary’s Seven Areas of Focus</vt:lpstr>
      <vt:lpstr>PowerPoint Presentation</vt:lpstr>
      <vt:lpstr>PowerPoint Presentation</vt:lpstr>
      <vt:lpstr>Grant Management – Ensures that your grant</vt:lpstr>
      <vt:lpstr>Stewardship</vt:lpstr>
      <vt:lpstr>Terms of Qualification</vt:lpstr>
      <vt:lpstr>CLUB QUALIFICATION</vt:lpstr>
      <vt:lpstr>Qualification Requirements</vt:lpstr>
      <vt:lpstr>Club Requalification</vt:lpstr>
      <vt:lpstr>Maintaining Qualification</vt:lpstr>
      <vt:lpstr>Club Qualification Plan</vt:lpstr>
      <vt:lpstr>Club Qualification Plan – Best Practices/Issues</vt:lpstr>
      <vt:lpstr>PowerPoint Presentation</vt:lpstr>
      <vt:lpstr>CREATING A PROJECT</vt:lpstr>
      <vt:lpstr>Objectives</vt:lpstr>
      <vt:lpstr>Successful Grant Projects</vt:lpstr>
      <vt:lpstr>Community Assessment</vt:lpstr>
      <vt:lpstr>Partners</vt:lpstr>
      <vt:lpstr>Project Planning</vt:lpstr>
      <vt:lpstr>Creating a Budget</vt:lpstr>
      <vt:lpstr>PowerPoint Presentation</vt:lpstr>
      <vt:lpstr>TIME  FOR  A  BREAKout!</vt:lpstr>
      <vt:lpstr>Breakout Question</vt:lpstr>
      <vt:lpstr>APPLYING FOR A DISTRICT GRANT</vt:lpstr>
      <vt:lpstr>Learning Objectives</vt:lpstr>
      <vt:lpstr>District Grants Forms</vt:lpstr>
      <vt:lpstr>21-22 DG Application Sections</vt:lpstr>
      <vt:lpstr>21-22 DG Application Sections (cont.)</vt:lpstr>
      <vt:lpstr>21-22 DG Application Sections (cont.)</vt:lpstr>
      <vt:lpstr>SAMPLE BUDGET</vt:lpstr>
      <vt:lpstr>DISTRICT GRANT CHECKLIST</vt:lpstr>
      <vt:lpstr>DISTRICT GRANT CHECKLIST (cont.)</vt:lpstr>
      <vt:lpstr>PowerPoint Presentation</vt:lpstr>
      <vt:lpstr>IMPLEMENTATION AND REPORTING</vt:lpstr>
      <vt:lpstr>Objectives</vt:lpstr>
      <vt:lpstr>Successful Project Implementation</vt:lpstr>
      <vt:lpstr>Evaluation</vt:lpstr>
      <vt:lpstr>District Grant Reports</vt:lpstr>
      <vt:lpstr>District Grant Progress Report Sections</vt:lpstr>
      <vt:lpstr>District Grant Progress Report Sections (cont.)</vt:lpstr>
      <vt:lpstr>District Grant Final Report Sections</vt:lpstr>
      <vt:lpstr>District Grant Final Report Sections (cont.)</vt:lpstr>
      <vt:lpstr>DISTRICT FUNDS REQUESTED</vt:lpstr>
      <vt:lpstr>PowerPoint Presentation</vt:lpstr>
      <vt:lpstr>How Did It Go?</vt:lpstr>
      <vt:lpstr>PowerPoint Presentation</vt:lpstr>
      <vt:lpstr>Thank You!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Alexander, Deborah</cp:lastModifiedBy>
  <cp:revision>859</cp:revision>
  <cp:lastPrinted>2020-09-18T20:19:21Z</cp:lastPrinted>
  <dcterms:created xsi:type="dcterms:W3CDTF">2010-04-16T20:11:30Z</dcterms:created>
  <dcterms:modified xsi:type="dcterms:W3CDTF">2020-10-10T15:55:43Z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Description0">
    <vt:lpwstr>Powerpoint template using the new brand guidelines. This presentation has a blue gray background on the cover and throughout the other slides.</vt:lpwstr>
  </property>
  <property fmtid="{D5CDD505-2E9C-101B-9397-08002B2CF9AE}" pid="4" name="Status">
    <vt:lpwstr>In Review</vt:lpwstr>
  </property>
  <property fmtid="{D5CDD505-2E9C-101B-9397-08002B2CF9AE}" pid="5" name="WhenToUse">
    <vt:lpwstr/>
  </property>
</Properties>
</file>